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Lst>
  <p:notesMasterIdLst>
    <p:notesMasterId r:id="rId26"/>
  </p:notesMasterIdLst>
  <p:sldIdLst>
    <p:sldId id="256" r:id="rId2"/>
    <p:sldId id="257" r:id="rId3"/>
    <p:sldId id="258" r:id="rId4"/>
    <p:sldId id="259" r:id="rId5"/>
    <p:sldId id="260" r:id="rId6"/>
    <p:sldId id="262" r:id="rId7"/>
    <p:sldId id="264" r:id="rId8"/>
    <p:sldId id="265" r:id="rId9"/>
    <p:sldId id="266" r:id="rId10"/>
    <p:sldId id="279" r:id="rId11"/>
    <p:sldId id="263" r:id="rId12"/>
    <p:sldId id="261" r:id="rId13"/>
    <p:sldId id="269" r:id="rId14"/>
    <p:sldId id="280" r:id="rId15"/>
    <p:sldId id="275" r:id="rId16"/>
    <p:sldId id="268" r:id="rId17"/>
    <p:sldId id="270" r:id="rId18"/>
    <p:sldId id="271" r:id="rId19"/>
    <p:sldId id="274" r:id="rId20"/>
    <p:sldId id="272" r:id="rId21"/>
    <p:sldId id="273" r:id="rId22"/>
    <p:sldId id="277" r:id="rId23"/>
    <p:sldId id="278" r:id="rId24"/>
    <p:sldId id="28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94" autoAdjust="0"/>
    <p:restoredTop sz="86924" autoAdjust="0"/>
  </p:normalViewPr>
  <p:slideViewPr>
    <p:cSldViewPr snapToGrid="0">
      <p:cViewPr varScale="1">
        <p:scale>
          <a:sx n="60" d="100"/>
          <a:sy n="60" d="100"/>
        </p:scale>
        <p:origin x="9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EC168-9256-40CA-87DA-4B2BC5ECC1B3}" type="datetimeFigureOut">
              <a:rPr lang="en-US" smtClean="0"/>
              <a:t>10/28/2023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C0282-8BEA-4D34-A4B3-368336BF9552}" type="slidenum">
              <a:rPr lang="en-US" smtClean="0"/>
              <a:t>‹#›</a:t>
            </a:fld>
            <a:endParaRPr lang="en-US"/>
          </a:p>
        </p:txBody>
      </p:sp>
    </p:spTree>
    <p:extLst>
      <p:ext uri="{BB962C8B-B14F-4D97-AF65-F5344CB8AC3E}">
        <p14:creationId xmlns:p14="http://schemas.microsoft.com/office/powerpoint/2010/main" val="1501451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0C0282-8BEA-4D34-A4B3-368336BF9552}" type="slidenum">
              <a:rPr lang="en-US" smtClean="0"/>
              <a:t>10</a:t>
            </a:fld>
            <a:endParaRPr lang="en-US"/>
          </a:p>
        </p:txBody>
      </p:sp>
    </p:spTree>
    <p:extLst>
      <p:ext uri="{BB962C8B-B14F-4D97-AF65-F5344CB8AC3E}">
        <p14:creationId xmlns:p14="http://schemas.microsoft.com/office/powerpoint/2010/main" val="1592343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Content</a:t>
            </a:r>
          </a:p>
          <a:p>
            <a:r>
              <a:rPr lang="en-US" sz="1200" b="0" i="0" kern="1200" dirty="0">
                <a:solidFill>
                  <a:schemeClr val="tx1"/>
                </a:solidFill>
                <a:effectLst/>
                <a:latin typeface="+mn-lt"/>
                <a:ea typeface="+mn-ea"/>
                <a:cs typeface="+mn-cs"/>
              </a:rPr>
              <a:t>What will exactly be displayed in this page?</a:t>
            </a:r>
          </a:p>
          <a:p>
            <a:r>
              <a:rPr lang="en-US" sz="1200" b="1" i="0" kern="1200" dirty="0">
                <a:solidFill>
                  <a:schemeClr val="tx1"/>
                </a:solidFill>
                <a:effectLst/>
                <a:latin typeface="+mn-lt"/>
                <a:ea typeface="+mn-ea"/>
                <a:cs typeface="+mn-cs"/>
              </a:rPr>
              <a:t>Structure</a:t>
            </a:r>
          </a:p>
          <a:p>
            <a:r>
              <a:rPr lang="en-US" sz="1200" b="0" i="0" kern="1200" dirty="0">
                <a:solidFill>
                  <a:schemeClr val="tx1"/>
                </a:solidFill>
                <a:effectLst/>
                <a:latin typeface="+mn-lt"/>
                <a:ea typeface="+mn-ea"/>
                <a:cs typeface="+mn-cs"/>
              </a:rPr>
              <a:t>How will the elements of this page be put together?</a:t>
            </a:r>
          </a:p>
          <a:p>
            <a:r>
              <a:rPr lang="en-US" sz="1200" b="1" i="0" kern="1200" dirty="0">
                <a:solidFill>
                  <a:schemeClr val="tx1"/>
                </a:solidFill>
                <a:effectLst/>
                <a:latin typeface="+mn-lt"/>
                <a:ea typeface="+mn-ea"/>
                <a:cs typeface="+mn-cs"/>
              </a:rPr>
              <a:t>Hierarchy</a:t>
            </a:r>
          </a:p>
          <a:p>
            <a:r>
              <a:rPr lang="en-US" sz="1200" b="0" i="0" kern="1200" dirty="0">
                <a:solidFill>
                  <a:schemeClr val="tx1"/>
                </a:solidFill>
                <a:effectLst/>
                <a:latin typeface="+mn-lt"/>
                <a:ea typeface="+mn-ea"/>
                <a:cs typeface="+mn-cs"/>
              </a:rPr>
              <a:t>How will these elements be displayed in positioning, labelling and size?</a:t>
            </a:r>
          </a:p>
          <a:p>
            <a:r>
              <a:rPr lang="en-US" sz="1200" b="1" i="0" kern="1200" dirty="0">
                <a:solidFill>
                  <a:schemeClr val="tx1"/>
                </a:solidFill>
                <a:effectLst/>
                <a:latin typeface="+mn-lt"/>
                <a:ea typeface="+mn-ea"/>
                <a:cs typeface="+mn-cs"/>
              </a:rPr>
              <a:t>Functionality</a:t>
            </a:r>
          </a:p>
          <a:p>
            <a:r>
              <a:rPr lang="en-US" sz="1200" b="0" i="0" kern="1200" dirty="0">
                <a:solidFill>
                  <a:schemeClr val="tx1"/>
                </a:solidFill>
                <a:effectLst/>
                <a:latin typeface="+mn-lt"/>
                <a:ea typeface="+mn-ea"/>
                <a:cs typeface="+mn-cs"/>
              </a:rPr>
              <a:t>How will these elements work together?</a:t>
            </a:r>
          </a:p>
          <a:p>
            <a:r>
              <a:rPr lang="en-US" sz="1200" b="1" i="0" kern="1200" dirty="0">
                <a:solidFill>
                  <a:schemeClr val="tx1"/>
                </a:solidFill>
                <a:effectLst/>
                <a:latin typeface="+mn-lt"/>
                <a:ea typeface="+mn-ea"/>
                <a:cs typeface="+mn-cs"/>
              </a:rPr>
              <a:t>Behavior</a:t>
            </a:r>
          </a:p>
          <a:p>
            <a:r>
              <a:rPr lang="en-US" sz="1200" b="0" i="0" kern="1200" dirty="0">
                <a:solidFill>
                  <a:schemeClr val="tx1"/>
                </a:solidFill>
                <a:effectLst/>
                <a:latin typeface="+mn-lt"/>
                <a:ea typeface="+mn-ea"/>
                <a:cs typeface="+mn-cs"/>
              </a:rPr>
              <a:t>How does these elements interact with the user?</a:t>
            </a:r>
          </a:p>
          <a:p>
            <a:br>
              <a:rPr lang="en-US" dirty="0"/>
            </a:br>
            <a:endParaRPr lang="en-US" dirty="0"/>
          </a:p>
        </p:txBody>
      </p:sp>
      <p:sp>
        <p:nvSpPr>
          <p:cNvPr id="4" name="Slide Number Placeholder 3"/>
          <p:cNvSpPr>
            <a:spLocks noGrp="1"/>
          </p:cNvSpPr>
          <p:nvPr>
            <p:ph type="sldNum" sz="quarter" idx="10"/>
          </p:nvPr>
        </p:nvSpPr>
        <p:spPr/>
        <p:txBody>
          <a:bodyPr/>
          <a:lstStyle/>
          <a:p>
            <a:fld id="{0B0C0282-8BEA-4D34-A4B3-368336BF9552}" type="slidenum">
              <a:rPr lang="en-US" smtClean="0"/>
              <a:t>17</a:t>
            </a:fld>
            <a:endParaRPr lang="en-US"/>
          </a:p>
        </p:txBody>
      </p:sp>
    </p:spTree>
    <p:extLst>
      <p:ext uri="{BB962C8B-B14F-4D97-AF65-F5344CB8AC3E}">
        <p14:creationId xmlns:p14="http://schemas.microsoft.com/office/powerpoint/2010/main" val="566979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3CFDC6D-E9B4-4A74-B517-3BFA8E068C52}" type="datetimeFigureOut">
              <a:rPr lang="en-US" smtClean="0"/>
              <a:t>10/28/2023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C8D7E7F6-5BAA-4E9A-911D-C9438E9B195B}"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18294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FDC6D-E9B4-4A74-B517-3BFA8E068C52}"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7E7F6-5BAA-4E9A-911D-C9438E9B195B}" type="slidenum">
              <a:rPr lang="en-US" smtClean="0"/>
              <a:t>‹#›</a:t>
            </a:fld>
            <a:endParaRPr lang="en-US"/>
          </a:p>
        </p:txBody>
      </p:sp>
    </p:spTree>
    <p:extLst>
      <p:ext uri="{BB962C8B-B14F-4D97-AF65-F5344CB8AC3E}">
        <p14:creationId xmlns:p14="http://schemas.microsoft.com/office/powerpoint/2010/main" val="3193400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FDC6D-E9B4-4A74-B517-3BFA8E068C52}"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7E7F6-5BAA-4E9A-911D-C9438E9B195B}" type="slidenum">
              <a:rPr lang="en-US" smtClean="0"/>
              <a:t>‹#›</a:t>
            </a:fld>
            <a:endParaRPr lang="en-US"/>
          </a:p>
        </p:txBody>
      </p:sp>
    </p:spTree>
    <p:extLst>
      <p:ext uri="{BB962C8B-B14F-4D97-AF65-F5344CB8AC3E}">
        <p14:creationId xmlns:p14="http://schemas.microsoft.com/office/powerpoint/2010/main" val="1823445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CFDC6D-E9B4-4A74-B517-3BFA8E068C52}"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7E7F6-5BAA-4E9A-911D-C9438E9B195B}" type="slidenum">
              <a:rPr lang="en-US" smtClean="0"/>
              <a:t>‹#›</a:t>
            </a:fld>
            <a:endParaRPr lang="en-US"/>
          </a:p>
        </p:txBody>
      </p:sp>
    </p:spTree>
    <p:extLst>
      <p:ext uri="{BB962C8B-B14F-4D97-AF65-F5344CB8AC3E}">
        <p14:creationId xmlns:p14="http://schemas.microsoft.com/office/powerpoint/2010/main" val="173486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CFDC6D-E9B4-4A74-B517-3BFA8E068C52}"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D7E7F6-5BAA-4E9A-911D-C9438E9B195B}"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9515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CFDC6D-E9B4-4A74-B517-3BFA8E068C52}" type="datetimeFigureOut">
              <a:rPr lang="en-US" smtClean="0"/>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7E7F6-5BAA-4E9A-911D-C9438E9B195B}" type="slidenum">
              <a:rPr lang="en-US" smtClean="0"/>
              <a:t>‹#›</a:t>
            </a:fld>
            <a:endParaRPr lang="en-US"/>
          </a:p>
        </p:txBody>
      </p:sp>
    </p:spTree>
    <p:extLst>
      <p:ext uri="{BB962C8B-B14F-4D97-AF65-F5344CB8AC3E}">
        <p14:creationId xmlns:p14="http://schemas.microsoft.com/office/powerpoint/2010/main" val="23886992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CFDC6D-E9B4-4A74-B517-3BFA8E068C52}" type="datetimeFigureOut">
              <a:rPr lang="en-US" smtClean="0"/>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D7E7F6-5BAA-4E9A-911D-C9438E9B195B}" type="slidenum">
              <a:rPr lang="en-US" smtClean="0"/>
              <a:t>‹#›</a:t>
            </a:fld>
            <a:endParaRPr lang="en-US"/>
          </a:p>
        </p:txBody>
      </p:sp>
    </p:spTree>
    <p:extLst>
      <p:ext uri="{BB962C8B-B14F-4D97-AF65-F5344CB8AC3E}">
        <p14:creationId xmlns:p14="http://schemas.microsoft.com/office/powerpoint/2010/main" val="338315441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CFDC6D-E9B4-4A74-B517-3BFA8E068C52}" type="datetimeFigureOut">
              <a:rPr lang="en-US" smtClean="0"/>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D7E7F6-5BAA-4E9A-911D-C9438E9B195B}" type="slidenum">
              <a:rPr lang="en-US" smtClean="0"/>
              <a:t>‹#›</a:t>
            </a:fld>
            <a:endParaRPr lang="en-US"/>
          </a:p>
        </p:txBody>
      </p:sp>
    </p:spTree>
    <p:extLst>
      <p:ext uri="{BB962C8B-B14F-4D97-AF65-F5344CB8AC3E}">
        <p14:creationId xmlns:p14="http://schemas.microsoft.com/office/powerpoint/2010/main" val="406447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CFDC6D-E9B4-4A74-B517-3BFA8E068C52}" type="datetimeFigureOut">
              <a:rPr lang="en-US" smtClean="0"/>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D7E7F6-5BAA-4E9A-911D-C9438E9B195B}" type="slidenum">
              <a:rPr lang="en-US" smtClean="0"/>
              <a:t>‹#›</a:t>
            </a:fld>
            <a:endParaRPr lang="en-US"/>
          </a:p>
        </p:txBody>
      </p:sp>
    </p:spTree>
    <p:extLst>
      <p:ext uri="{BB962C8B-B14F-4D97-AF65-F5344CB8AC3E}">
        <p14:creationId xmlns:p14="http://schemas.microsoft.com/office/powerpoint/2010/main" val="274626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3CFDC6D-E9B4-4A74-B517-3BFA8E068C52}" type="datetimeFigureOut">
              <a:rPr lang="en-US" smtClean="0"/>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7E7F6-5BAA-4E9A-911D-C9438E9B195B}" type="slidenum">
              <a:rPr lang="en-US" smtClean="0"/>
              <a:t>‹#›</a:t>
            </a:fld>
            <a:endParaRPr lang="en-US"/>
          </a:p>
        </p:txBody>
      </p:sp>
    </p:spTree>
    <p:extLst>
      <p:ext uri="{BB962C8B-B14F-4D97-AF65-F5344CB8AC3E}">
        <p14:creationId xmlns:p14="http://schemas.microsoft.com/office/powerpoint/2010/main" val="183062093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3CFDC6D-E9B4-4A74-B517-3BFA8E068C52}" type="datetimeFigureOut">
              <a:rPr lang="en-US" smtClean="0"/>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D7E7F6-5BAA-4E9A-911D-C9438E9B195B}" type="slidenum">
              <a:rPr lang="en-US" smtClean="0"/>
              <a:t>‹#›</a:t>
            </a:fld>
            <a:endParaRPr lang="en-US"/>
          </a:p>
        </p:txBody>
      </p:sp>
    </p:spTree>
    <p:extLst>
      <p:ext uri="{BB962C8B-B14F-4D97-AF65-F5344CB8AC3E}">
        <p14:creationId xmlns:p14="http://schemas.microsoft.com/office/powerpoint/2010/main" val="3554401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3CFDC6D-E9B4-4A74-B517-3BFA8E068C52}" type="datetimeFigureOut">
              <a:rPr lang="en-US" smtClean="0"/>
              <a:t>10/28/2023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C8D7E7F6-5BAA-4E9A-911D-C9438E9B195B}" type="slidenum">
              <a:rPr lang="en-US" smtClean="0"/>
              <a:t>‹#›</a:t>
            </a:fld>
            <a:endParaRPr lang="en-US"/>
          </a:p>
        </p:txBody>
      </p:sp>
    </p:spTree>
    <p:extLst>
      <p:ext uri="{BB962C8B-B14F-4D97-AF65-F5344CB8AC3E}">
        <p14:creationId xmlns:p14="http://schemas.microsoft.com/office/powerpoint/2010/main" val="2854058205"/>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taktikbook.lk/theaters" TargetMode="External"/><Relationship Id="rId2" Type="http://schemas.openxmlformats.org/officeDocument/2006/relationships/hyperlink" Target="http://tickets.lk/"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4183" y="4624001"/>
            <a:ext cx="10156435" cy="1152524"/>
          </a:xfrm>
        </p:spPr>
        <p:txBody>
          <a:bodyPr>
            <a:normAutofit/>
          </a:bodyPr>
          <a:lstStyle/>
          <a:p>
            <a:r>
              <a:rPr lang="en-US" sz="5000"/>
              <a:t>Web Designing Using Wireframes</a:t>
            </a:r>
          </a:p>
        </p:txBody>
      </p:sp>
      <p:pic>
        <p:nvPicPr>
          <p:cNvPr id="4" name="Picture 3">
            <a:extLst>
              <a:ext uri="{FF2B5EF4-FFF2-40B4-BE49-F238E27FC236}">
                <a16:creationId xmlns:a16="http://schemas.microsoft.com/office/drawing/2014/main" id="{E6156F5C-002E-D842-3A67-4EE28BCD9F90}"/>
              </a:ext>
            </a:extLst>
          </p:cNvPr>
          <p:cNvPicPr>
            <a:picLocks noChangeAspect="1"/>
          </p:cNvPicPr>
          <p:nvPr/>
        </p:nvPicPr>
        <p:blipFill>
          <a:blip r:embed="rId2"/>
          <a:stretch>
            <a:fillRect/>
          </a:stretch>
        </p:blipFill>
        <p:spPr>
          <a:xfrm>
            <a:off x="3802202" y="703265"/>
            <a:ext cx="3884292" cy="3612392"/>
          </a:xfrm>
          <a:prstGeom prst="rect">
            <a:avLst/>
          </a:prstGeom>
        </p:spPr>
      </p:pic>
    </p:spTree>
    <p:extLst>
      <p:ext uri="{BB962C8B-B14F-4D97-AF65-F5344CB8AC3E}">
        <p14:creationId xmlns:p14="http://schemas.microsoft.com/office/powerpoint/2010/main" val="250116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1" name="Rectangle 70">
            <a:extLst>
              <a:ext uri="{FF2B5EF4-FFF2-40B4-BE49-F238E27FC236}">
                <a16:creationId xmlns:a16="http://schemas.microsoft.com/office/drawing/2014/main" id="{E2C05438-8975-4783-BCC7-9A4F0BD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F0ACCC9-A5C0-44FC-9472-E3E4BF4B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AE3ACEE-D3AC-89C9-E463-D8B2EAD9CC42}"/>
              </a:ext>
            </a:extLst>
          </p:cNvPr>
          <p:cNvSpPr>
            <a:spLocks noGrp="1"/>
          </p:cNvSpPr>
          <p:nvPr>
            <p:ph type="title"/>
          </p:nvPr>
        </p:nvSpPr>
        <p:spPr>
          <a:xfrm>
            <a:off x="6753726" y="1828799"/>
            <a:ext cx="4494091" cy="2506579"/>
          </a:xfrm>
        </p:spPr>
        <p:txBody>
          <a:bodyPr vert="horz" lIns="91440" tIns="45720" rIns="91440" bIns="45720" rtlCol="0" anchor="b">
            <a:normAutofit/>
          </a:bodyPr>
          <a:lstStyle/>
          <a:p>
            <a:pPr algn="r">
              <a:lnSpc>
                <a:spcPct val="85000"/>
              </a:lnSpc>
            </a:pPr>
            <a:r>
              <a:rPr lang="en-US" sz="4800" b="1" dirty="0">
                <a:solidFill>
                  <a:srgbClr val="FFFFFF"/>
                </a:solidFill>
              </a:rPr>
              <a:t>The Web Development Process</a:t>
            </a:r>
          </a:p>
        </p:txBody>
      </p:sp>
      <p:sp useBgFill="1">
        <p:nvSpPr>
          <p:cNvPr id="75" name="Rectangle 74">
            <a:extLst>
              <a:ext uri="{FF2B5EF4-FFF2-40B4-BE49-F238E27FC236}">
                <a16:creationId xmlns:a16="http://schemas.microsoft.com/office/drawing/2014/main" id="{E8B8E8AE-1882-46F3-94E7-A2A391494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60873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result for steps in web design process">
            <a:extLst>
              <a:ext uri="{FF2B5EF4-FFF2-40B4-BE49-F238E27FC236}">
                <a16:creationId xmlns:a16="http://schemas.microsoft.com/office/drawing/2014/main" id="{450D6C57-5499-DC33-E4ED-451A454B50B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1200"/>
                    </a14:imgEffect>
                    <a14:imgEffect>
                      <a14:saturation sat="2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bwMode="auto">
          <a:xfrm>
            <a:off x="944183" y="1421195"/>
            <a:ext cx="5151817" cy="4304368"/>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F5AE0C4B-4D5E-48B0-929B-038F7E948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079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851" y="379083"/>
            <a:ext cx="9692640" cy="1325562"/>
          </a:xfrm>
        </p:spPr>
        <p:txBody>
          <a:bodyPr/>
          <a:lstStyle/>
          <a:p>
            <a:r>
              <a:rPr lang="en-US" b="1" dirty="0">
                <a:solidFill>
                  <a:schemeClr val="bg2">
                    <a:lumMod val="75000"/>
                  </a:schemeClr>
                </a:solidFill>
              </a:rPr>
              <a:t>Web development process</a:t>
            </a:r>
          </a:p>
        </p:txBody>
      </p:sp>
      <p:sp>
        <p:nvSpPr>
          <p:cNvPr id="3" name="Content Placeholder 2"/>
          <p:cNvSpPr>
            <a:spLocks noGrp="1"/>
          </p:cNvSpPr>
          <p:nvPr>
            <p:ph idx="1"/>
          </p:nvPr>
        </p:nvSpPr>
        <p:spPr>
          <a:xfrm>
            <a:off x="491851" y="2573270"/>
            <a:ext cx="10515600" cy="4351338"/>
          </a:xfrm>
        </p:spPr>
        <p:txBody>
          <a:bodyPr>
            <a:normAutofit/>
          </a:bodyPr>
          <a:lstStyle/>
          <a:p>
            <a:r>
              <a:rPr lang="en-US" sz="2400" dirty="0"/>
              <a:t>Web site development is a process which is very similar to all other software products. It is divided into few phases.</a:t>
            </a:r>
          </a:p>
          <a:p>
            <a:r>
              <a:rPr lang="en-US" sz="2400" b="1" dirty="0">
                <a:solidFill>
                  <a:schemeClr val="bg2">
                    <a:lumMod val="50000"/>
                  </a:schemeClr>
                </a:solidFill>
              </a:rPr>
              <a:t>Phase 1 – Concept and Scope</a:t>
            </a:r>
          </a:p>
          <a:p>
            <a:pPr lvl="1"/>
            <a:r>
              <a:rPr lang="en-US" sz="2000" b="1" dirty="0"/>
              <a:t>Project summary:</a:t>
            </a:r>
            <a:r>
              <a:rPr lang="en-US" sz="2000" dirty="0"/>
              <a:t> The overview of the project.</a:t>
            </a:r>
          </a:p>
          <a:p>
            <a:pPr lvl="1"/>
            <a:r>
              <a:rPr lang="en-US" sz="2000" b="1" dirty="0"/>
              <a:t>Goals:</a:t>
            </a:r>
            <a:r>
              <a:rPr lang="en-US" sz="2000" dirty="0"/>
              <a:t> What are two or three specific measurable goals that the site should achieve</a:t>
            </a:r>
          </a:p>
          <a:p>
            <a:pPr lvl="1"/>
            <a:r>
              <a:rPr lang="en-US" sz="2000" b="1" dirty="0"/>
              <a:t>Target audiences:</a:t>
            </a:r>
          </a:p>
          <a:p>
            <a:pPr lvl="1"/>
            <a:r>
              <a:rPr lang="en-US" sz="2000" b="1" dirty="0"/>
              <a:t>Messages:</a:t>
            </a:r>
            <a:r>
              <a:rPr lang="en-US" sz="2000" dirty="0"/>
              <a:t> What are the key messages that attract and motivate key audiences to engage with the organization?</a:t>
            </a:r>
          </a:p>
          <a:p>
            <a:pPr lvl="1"/>
            <a:r>
              <a:rPr lang="en-US" sz="2000" b="1" dirty="0"/>
              <a:t>Competition:</a:t>
            </a:r>
            <a:r>
              <a:rPr lang="en-US" sz="2000" dirty="0"/>
              <a:t> Who are rival organizations that provide similar offerings to your audience? Include an overview of competitive organizations’ Web sites, considering visual branding, messaging, navigation, calls to action and key differentiators.</a:t>
            </a:r>
          </a:p>
          <a:p>
            <a:endParaRPr lang="en-US" dirty="0"/>
          </a:p>
        </p:txBody>
      </p:sp>
      <p:pic>
        <p:nvPicPr>
          <p:cNvPr id="5122" name="Picture 2" descr="Image result for steps in web design proces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84543" y="44454"/>
            <a:ext cx="2921394" cy="244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041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784" y="318294"/>
            <a:ext cx="9692640" cy="1325562"/>
          </a:xfrm>
        </p:spPr>
        <p:txBody>
          <a:bodyPr/>
          <a:lstStyle/>
          <a:p>
            <a:r>
              <a:rPr lang="en-US" b="1" dirty="0">
                <a:solidFill>
                  <a:schemeClr val="bg2">
                    <a:lumMod val="50000"/>
                  </a:schemeClr>
                </a:solidFill>
              </a:rPr>
              <a:t>Web development process</a:t>
            </a:r>
          </a:p>
        </p:txBody>
      </p:sp>
      <p:sp>
        <p:nvSpPr>
          <p:cNvPr id="3" name="Content Placeholder 2"/>
          <p:cNvSpPr>
            <a:spLocks noGrp="1"/>
          </p:cNvSpPr>
          <p:nvPr>
            <p:ph idx="1"/>
          </p:nvPr>
        </p:nvSpPr>
        <p:spPr>
          <a:xfrm>
            <a:off x="658233" y="1967163"/>
            <a:ext cx="7677150" cy="4351337"/>
          </a:xfrm>
        </p:spPr>
        <p:txBody>
          <a:bodyPr>
            <a:normAutofit fontScale="92500" lnSpcReduction="10000"/>
          </a:bodyPr>
          <a:lstStyle/>
          <a:p>
            <a:r>
              <a:rPr lang="en-US" sz="2400" b="1" dirty="0">
                <a:solidFill>
                  <a:schemeClr val="bg2">
                    <a:lumMod val="50000"/>
                  </a:schemeClr>
                </a:solidFill>
              </a:rPr>
              <a:t>Phase 2 -  Design</a:t>
            </a:r>
          </a:p>
          <a:p>
            <a:pPr marL="0" indent="0">
              <a:buNone/>
            </a:pPr>
            <a:r>
              <a:rPr lang="en-US" sz="2400" dirty="0"/>
              <a:t>	Developing the Site architecture. This includes the sitemap and wireframes of pages</a:t>
            </a:r>
          </a:p>
          <a:p>
            <a:pPr marL="0" indent="0">
              <a:buNone/>
            </a:pPr>
            <a:endParaRPr lang="en-US" sz="2400" dirty="0"/>
          </a:p>
          <a:p>
            <a:r>
              <a:rPr lang="en-US" sz="2400" b="1" dirty="0">
                <a:solidFill>
                  <a:schemeClr val="bg2">
                    <a:lumMod val="50000"/>
                  </a:schemeClr>
                </a:solidFill>
              </a:rPr>
              <a:t>Phase 3 – Development </a:t>
            </a:r>
            <a:r>
              <a:rPr lang="en-US" sz="2400" dirty="0"/>
              <a:t>– Coding the web application </a:t>
            </a:r>
          </a:p>
          <a:p>
            <a:pPr marL="0" indent="0">
              <a:buNone/>
            </a:pPr>
            <a:endParaRPr lang="en-US" sz="2400" dirty="0"/>
          </a:p>
          <a:p>
            <a:r>
              <a:rPr lang="en-US" sz="2400" b="1" dirty="0">
                <a:solidFill>
                  <a:schemeClr val="bg2">
                    <a:lumMod val="50000"/>
                  </a:schemeClr>
                </a:solidFill>
              </a:rPr>
              <a:t>Phase 4 – Testing -  </a:t>
            </a:r>
            <a:r>
              <a:rPr lang="en-US" sz="2400" dirty="0"/>
              <a:t>Conducting tests before releasing</a:t>
            </a:r>
          </a:p>
          <a:p>
            <a:pPr marL="0" indent="0">
              <a:buNone/>
            </a:pPr>
            <a:endParaRPr lang="en-US" sz="2400" dirty="0"/>
          </a:p>
          <a:p>
            <a:r>
              <a:rPr lang="en-US" sz="2400" b="1" dirty="0">
                <a:solidFill>
                  <a:schemeClr val="bg2">
                    <a:lumMod val="50000"/>
                  </a:schemeClr>
                </a:solidFill>
              </a:rPr>
              <a:t>Phase 5 - </a:t>
            </a:r>
            <a:r>
              <a:rPr lang="en-US" sz="2400" dirty="0"/>
              <a:t>Launch</a:t>
            </a:r>
          </a:p>
          <a:p>
            <a:pPr marL="0" indent="0">
              <a:buNone/>
            </a:pPr>
            <a:endParaRPr lang="en-US" dirty="0"/>
          </a:p>
          <a:p>
            <a:endParaRPr lang="en-US" dirty="0"/>
          </a:p>
        </p:txBody>
      </p:sp>
      <p:pic>
        <p:nvPicPr>
          <p:cNvPr id="4" name="Picture 2" descr="Image result for steps in web design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5383" y="0"/>
            <a:ext cx="3306083"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310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7382066" cy="1325562"/>
          </a:xfrm>
        </p:spPr>
        <p:txBody>
          <a:bodyPr/>
          <a:lstStyle/>
          <a:p>
            <a:r>
              <a:rPr lang="en-US" b="1" dirty="0">
                <a:solidFill>
                  <a:srgbClr val="00B050"/>
                </a:solidFill>
              </a:rPr>
              <a:t>Phase 2 - Designing</a:t>
            </a:r>
          </a:p>
        </p:txBody>
      </p:sp>
      <p:sp>
        <p:nvSpPr>
          <p:cNvPr id="3" name="Content Placeholder 2"/>
          <p:cNvSpPr>
            <a:spLocks noGrp="1"/>
          </p:cNvSpPr>
          <p:nvPr>
            <p:ph idx="1"/>
          </p:nvPr>
        </p:nvSpPr>
        <p:spPr>
          <a:xfrm>
            <a:off x="838200" y="1825625"/>
            <a:ext cx="7805738" cy="4746626"/>
          </a:xfrm>
        </p:spPr>
        <p:txBody>
          <a:bodyPr>
            <a:noAutofit/>
          </a:bodyPr>
          <a:lstStyle/>
          <a:p>
            <a:r>
              <a:rPr lang="en-US" sz="2400" dirty="0"/>
              <a:t>Once the concept and the scope is finalized, the web application needs to be designed before starting the implementation.</a:t>
            </a:r>
          </a:p>
          <a:p>
            <a:r>
              <a:rPr lang="en-US" sz="2400" dirty="0"/>
              <a:t>Designing can be done in 3 ways.</a:t>
            </a:r>
          </a:p>
          <a:p>
            <a:pPr lvl="1"/>
            <a:r>
              <a:rPr lang="en-US" sz="2000" b="1" dirty="0">
                <a:solidFill>
                  <a:schemeClr val="tx2">
                    <a:lumMod val="60000"/>
                    <a:lumOff val="40000"/>
                  </a:schemeClr>
                </a:solidFill>
              </a:rPr>
              <a:t>Wireframes</a:t>
            </a:r>
            <a:r>
              <a:rPr lang="en-US" sz="2000" dirty="0"/>
              <a:t> - shows the basic elements, not interactive, do not show much detail</a:t>
            </a:r>
          </a:p>
          <a:p>
            <a:pPr lvl="1"/>
            <a:r>
              <a:rPr lang="en-US" sz="2000" b="1" dirty="0">
                <a:solidFill>
                  <a:schemeClr val="tx2">
                    <a:lumMod val="60000"/>
                    <a:lumOff val="40000"/>
                  </a:schemeClr>
                </a:solidFill>
              </a:rPr>
              <a:t>Prototypes</a:t>
            </a:r>
            <a:r>
              <a:rPr lang="en-US" sz="2000" dirty="0"/>
              <a:t> - a more detailed interactive representation of the final product. It’s a working model and can be used as a testing tool.</a:t>
            </a:r>
          </a:p>
          <a:p>
            <a:pPr lvl="1"/>
            <a:r>
              <a:rPr lang="en-US" sz="2000" b="1" dirty="0">
                <a:solidFill>
                  <a:schemeClr val="tx2">
                    <a:lumMod val="60000"/>
                    <a:lumOff val="40000"/>
                  </a:schemeClr>
                </a:solidFill>
              </a:rPr>
              <a:t>Mockups - </a:t>
            </a:r>
            <a:r>
              <a:rPr lang="en-US" sz="2000" dirty="0"/>
              <a:t>a static design representation in which the corporate identity is applied through color, typography and visual style.</a:t>
            </a:r>
          </a:p>
        </p:txBody>
      </p:sp>
      <p:pic>
        <p:nvPicPr>
          <p:cNvPr id="4" name="Picture 3"/>
          <p:cNvPicPr>
            <a:picLocks noChangeAspect="1"/>
          </p:cNvPicPr>
          <p:nvPr/>
        </p:nvPicPr>
        <p:blipFill>
          <a:blip r:embed="rId2"/>
          <a:stretch>
            <a:fillRect/>
          </a:stretch>
        </p:blipFill>
        <p:spPr>
          <a:xfrm>
            <a:off x="9613900" y="165894"/>
            <a:ext cx="2259012" cy="2000318"/>
          </a:xfrm>
          <a:prstGeom prst="rect">
            <a:avLst/>
          </a:prstGeom>
        </p:spPr>
      </p:pic>
      <p:pic>
        <p:nvPicPr>
          <p:cNvPr id="9220" name="Picture 4" descr="Image result for web mocku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0368" y="4521200"/>
            <a:ext cx="2869557" cy="18891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929974" y="2442464"/>
            <a:ext cx="3169951" cy="1603212"/>
          </a:xfrm>
          <a:prstGeom prst="rect">
            <a:avLst/>
          </a:prstGeom>
        </p:spPr>
      </p:pic>
    </p:spTree>
    <p:extLst>
      <p:ext uri="{BB962C8B-B14F-4D97-AF65-F5344CB8AC3E}">
        <p14:creationId xmlns:p14="http://schemas.microsoft.com/office/powerpoint/2010/main" val="2622310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D8637CC4-E799-62CA-50E5-387ED6843BD0}"/>
              </a:ext>
            </a:extLst>
          </p:cNvPr>
          <p:cNvPicPr>
            <a:picLocks noChangeAspect="1"/>
          </p:cNvPicPr>
          <p:nvPr/>
        </p:nvPicPr>
        <p:blipFill>
          <a:blip r:embed="rId2"/>
          <a:stretch>
            <a:fillRect/>
          </a:stretch>
        </p:blipFill>
        <p:spPr>
          <a:xfrm>
            <a:off x="0" y="276726"/>
            <a:ext cx="8005776" cy="6304548"/>
          </a:xfrm>
          <a:prstGeom prst="rect">
            <a:avLst/>
          </a:prstGeom>
        </p:spPr>
      </p:pic>
      <p:sp>
        <p:nvSpPr>
          <p:cNvPr id="26" name="Rectangle 25">
            <a:extLst>
              <a:ext uri="{FF2B5EF4-FFF2-40B4-BE49-F238E27FC236}">
                <a16:creationId xmlns:a16="http://schemas.microsoft.com/office/drawing/2014/main" id="{9235782D-E7F7-4402-B05E-EE96B8CF5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017" y="0"/>
            <a:ext cx="3163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4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033" name="Rectangle 1032">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5" name="Rectangle 1034">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fontScale="90000"/>
          </a:bodyPr>
          <a:lstStyle/>
          <a:p>
            <a:pPr>
              <a:lnSpc>
                <a:spcPct val="85000"/>
              </a:lnSpc>
            </a:pPr>
            <a:r>
              <a:rPr lang="en-US" sz="5000" b="1" dirty="0">
                <a:solidFill>
                  <a:srgbClr val="FFFFFF"/>
                </a:solidFill>
              </a:rPr>
              <a:t>Actual Web Pages Vs. Wireframe</a:t>
            </a:r>
          </a:p>
        </p:txBody>
      </p:sp>
      <p:sp>
        <p:nvSpPr>
          <p:cNvPr id="1037" name="Rectangle 1036">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5E3D2B90-1CF8-ADF2-4CB4-898CF33EB2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9307" y="304800"/>
            <a:ext cx="10053053" cy="4523873"/>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1845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60000"/>
                    <a:lumOff val="40000"/>
                  </a:schemeClr>
                </a:solidFill>
              </a:rPr>
              <a:t>Wireframe – Definition</a:t>
            </a:r>
          </a:p>
        </p:txBody>
      </p:sp>
      <p:sp>
        <p:nvSpPr>
          <p:cNvPr id="3" name="Content Placeholder 2"/>
          <p:cNvSpPr>
            <a:spLocks noGrp="1"/>
          </p:cNvSpPr>
          <p:nvPr>
            <p:ph idx="1"/>
          </p:nvPr>
        </p:nvSpPr>
        <p:spPr>
          <a:xfrm>
            <a:off x="860819" y="2009274"/>
            <a:ext cx="9692640" cy="4351337"/>
          </a:xfrm>
        </p:spPr>
        <p:txBody>
          <a:bodyPr>
            <a:normAutofit/>
          </a:bodyPr>
          <a:lstStyle/>
          <a:p>
            <a:pPr fontAlgn="base"/>
            <a:r>
              <a:rPr lang="en-US" sz="2400" b="1" dirty="0"/>
              <a:t>A wireframe is a low-fidelity design layout</a:t>
            </a:r>
            <a:r>
              <a:rPr lang="en-US" sz="2400" dirty="0"/>
              <a:t> that serves 3 simple but exact purposes:</a:t>
            </a:r>
          </a:p>
          <a:p>
            <a:pPr lvl="1" fontAlgn="base"/>
            <a:r>
              <a:rPr lang="en-US" sz="2000" dirty="0"/>
              <a:t>It presents the information that will be displayed on the page</a:t>
            </a:r>
          </a:p>
          <a:p>
            <a:pPr lvl="1" fontAlgn="base"/>
            <a:r>
              <a:rPr lang="en-US" sz="2000" dirty="0"/>
              <a:t>It gives an outline of structure and layout of the page</a:t>
            </a:r>
          </a:p>
          <a:p>
            <a:pPr lvl="1" fontAlgn="base"/>
            <a:r>
              <a:rPr lang="en-US" sz="2000" dirty="0"/>
              <a:t>It conveys the overall direction and description of the user interface</a:t>
            </a:r>
          </a:p>
          <a:p>
            <a:r>
              <a:rPr lang="en-US" sz="2400" dirty="0"/>
              <a:t>A wireframe is the blueprint of a website. The main purpose is to show the client how the website will be structured before designing.</a:t>
            </a:r>
          </a:p>
          <a:p>
            <a:r>
              <a:rPr lang="en-US" sz="2400" dirty="0"/>
              <a:t>Wireframes serves as a common language between designers, clients , developers and other stakeholders.</a:t>
            </a:r>
          </a:p>
          <a:p>
            <a:endParaRPr lang="en-US" dirty="0"/>
          </a:p>
          <a:p>
            <a:endParaRPr lang="en-US" dirty="0"/>
          </a:p>
        </p:txBody>
      </p:sp>
    </p:spTree>
    <p:extLst>
      <p:ext uri="{BB962C8B-B14F-4D97-AF65-F5344CB8AC3E}">
        <p14:creationId xmlns:p14="http://schemas.microsoft.com/office/powerpoint/2010/main" val="3708414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00B050"/>
                </a:solidFill>
              </a:rPr>
              <a:t>Things to include</a:t>
            </a:r>
          </a:p>
        </p:txBody>
      </p:sp>
      <p:sp>
        <p:nvSpPr>
          <p:cNvPr id="3" name="Content Placeholder 2"/>
          <p:cNvSpPr>
            <a:spLocks noGrp="1"/>
          </p:cNvSpPr>
          <p:nvPr>
            <p:ph idx="1"/>
          </p:nvPr>
        </p:nvSpPr>
        <p:spPr>
          <a:xfrm>
            <a:off x="654447" y="1825625"/>
            <a:ext cx="8595360" cy="4351337"/>
          </a:xfrm>
        </p:spPr>
        <p:txBody>
          <a:bodyPr>
            <a:normAutofit/>
          </a:bodyPr>
          <a:lstStyle/>
          <a:p>
            <a:r>
              <a:rPr lang="en-US" b="1" dirty="0"/>
              <a:t>Content – </a:t>
            </a:r>
            <a:r>
              <a:rPr lang="en-US" sz="1800" b="0" i="0" kern="1200" dirty="0">
                <a:solidFill>
                  <a:schemeClr val="tx1"/>
                </a:solidFill>
                <a:effectLst/>
                <a:latin typeface="+mn-lt"/>
                <a:ea typeface="+mn-ea"/>
                <a:cs typeface="+mn-cs"/>
              </a:rPr>
              <a:t>What will exactly be displayed in this page?</a:t>
            </a:r>
          </a:p>
          <a:p>
            <a:pPr lvl="1"/>
            <a:r>
              <a:rPr lang="en-US" dirty="0"/>
              <a:t>include actual content </a:t>
            </a:r>
          </a:p>
          <a:p>
            <a:r>
              <a:rPr lang="en-US" b="1" dirty="0"/>
              <a:t>Structure </a:t>
            </a:r>
          </a:p>
          <a:p>
            <a:r>
              <a:rPr lang="en-US" b="1" dirty="0"/>
              <a:t>Hierarchy - </a:t>
            </a:r>
            <a:r>
              <a:rPr lang="en-US" dirty="0"/>
              <a:t>positioning, labelling and size</a:t>
            </a:r>
          </a:p>
          <a:p>
            <a:r>
              <a:rPr lang="en-US" b="1" dirty="0"/>
              <a:t>Functionality – </a:t>
            </a:r>
            <a:r>
              <a:rPr lang="en-US" dirty="0"/>
              <a:t>buttons, links etc.</a:t>
            </a:r>
          </a:p>
          <a:p>
            <a:pPr marL="0" indent="0">
              <a:buNone/>
            </a:pPr>
            <a:endParaRPr lang="en-US" dirty="0"/>
          </a:p>
          <a:p>
            <a:pPr marL="0" indent="0">
              <a:buNone/>
            </a:pPr>
            <a:br>
              <a:rPr lang="en-US" dirty="0"/>
            </a:br>
            <a:endParaRPr lang="en-US" dirty="0"/>
          </a:p>
        </p:txBody>
      </p:sp>
      <p:pic>
        <p:nvPicPr>
          <p:cNvPr id="4" name="Picture 3"/>
          <p:cNvPicPr>
            <a:picLocks noChangeAspect="1"/>
          </p:cNvPicPr>
          <p:nvPr/>
        </p:nvPicPr>
        <p:blipFill>
          <a:blip r:embed="rId3"/>
          <a:stretch>
            <a:fillRect/>
          </a:stretch>
        </p:blipFill>
        <p:spPr>
          <a:xfrm>
            <a:off x="5724525" y="3815262"/>
            <a:ext cx="5219700" cy="2609851"/>
          </a:xfrm>
          <a:prstGeom prst="rect">
            <a:avLst/>
          </a:prstGeom>
        </p:spPr>
      </p:pic>
      <p:pic>
        <p:nvPicPr>
          <p:cNvPr id="5" name="Picture 2" descr="Image result for web wirefram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06" y="3888321"/>
            <a:ext cx="4238393" cy="26039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9015197" y="365760"/>
            <a:ext cx="1530533" cy="3109912"/>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926690" y="432887"/>
            <a:ext cx="1887446" cy="1887446"/>
          </a:xfrm>
          <a:prstGeom prst="rect">
            <a:avLst/>
          </a:prstGeom>
        </p:spPr>
      </p:pic>
    </p:spTree>
    <p:extLst>
      <p:ext uri="{BB962C8B-B14F-4D97-AF65-F5344CB8AC3E}">
        <p14:creationId xmlns:p14="http://schemas.microsoft.com/office/powerpoint/2010/main" val="1403939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973" y="429209"/>
            <a:ext cx="9692640" cy="1325562"/>
          </a:xfrm>
        </p:spPr>
        <p:txBody>
          <a:bodyPr/>
          <a:lstStyle/>
          <a:p>
            <a:r>
              <a:rPr lang="en-US" b="1" dirty="0">
                <a:solidFill>
                  <a:srgbClr val="FFC000"/>
                </a:solidFill>
              </a:rPr>
              <a:t>Things not to include</a:t>
            </a:r>
          </a:p>
        </p:txBody>
      </p:sp>
      <p:sp>
        <p:nvSpPr>
          <p:cNvPr id="3" name="Content Placeholder 2"/>
          <p:cNvSpPr>
            <a:spLocks noGrp="1"/>
          </p:cNvSpPr>
          <p:nvPr>
            <p:ph idx="1"/>
          </p:nvPr>
        </p:nvSpPr>
        <p:spPr/>
        <p:txBody>
          <a:bodyPr/>
          <a:lstStyle/>
          <a:p>
            <a:r>
              <a:rPr lang="en-US" dirty="0"/>
              <a:t>No Graphics – Only lines of black and white</a:t>
            </a:r>
          </a:p>
          <a:p>
            <a:r>
              <a:rPr lang="en-US" dirty="0"/>
              <a:t>No Dummy text</a:t>
            </a:r>
          </a:p>
          <a:p>
            <a:r>
              <a:rPr lang="en-US" dirty="0"/>
              <a:t>No Actual colors and designs</a:t>
            </a:r>
          </a:p>
        </p:txBody>
      </p:sp>
      <p:pic>
        <p:nvPicPr>
          <p:cNvPr id="4" name="Picture 3"/>
          <p:cNvPicPr>
            <a:picLocks noChangeAspect="1"/>
          </p:cNvPicPr>
          <p:nvPr/>
        </p:nvPicPr>
        <p:blipFill>
          <a:blip r:embed="rId2"/>
          <a:stretch>
            <a:fillRect/>
          </a:stretch>
        </p:blipFill>
        <p:spPr>
          <a:xfrm>
            <a:off x="1495426" y="3552824"/>
            <a:ext cx="2543175" cy="2924175"/>
          </a:xfrm>
          <a:prstGeom prst="rect">
            <a:avLst/>
          </a:prstGeom>
        </p:spPr>
      </p:pic>
      <p:pic>
        <p:nvPicPr>
          <p:cNvPr id="5" name="Picture 4"/>
          <p:cNvPicPr>
            <a:picLocks noChangeAspect="1"/>
          </p:cNvPicPr>
          <p:nvPr/>
        </p:nvPicPr>
        <p:blipFill>
          <a:blip r:embed="rId3"/>
          <a:stretch>
            <a:fillRect/>
          </a:stretch>
        </p:blipFill>
        <p:spPr>
          <a:xfrm>
            <a:off x="5548313" y="3603724"/>
            <a:ext cx="5067300" cy="2573239"/>
          </a:xfrm>
          <a:prstGeom prst="rect">
            <a:avLst/>
          </a:prstGeom>
        </p:spPr>
      </p:pic>
      <p:pic>
        <p:nvPicPr>
          <p:cNvPr id="6" name="Picture 5"/>
          <p:cNvPicPr>
            <a:picLocks noChangeAspect="1"/>
          </p:cNvPicPr>
          <p:nvPr/>
        </p:nvPicPr>
        <p:blipFill>
          <a:blip r:embed="rId4"/>
          <a:stretch>
            <a:fillRect/>
          </a:stretch>
        </p:blipFill>
        <p:spPr>
          <a:xfrm>
            <a:off x="7440916" y="1235073"/>
            <a:ext cx="3536341" cy="1337519"/>
          </a:xfrm>
          <a:prstGeom prst="rect">
            <a:avLst/>
          </a:prstGeom>
        </p:spPr>
      </p:pic>
      <p:pic>
        <p:nvPicPr>
          <p:cNvPr id="11266" name="Picture 2" descr="Image result for wro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764" y="3903661"/>
            <a:ext cx="2222498" cy="22224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ro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316385"/>
            <a:ext cx="3089274" cy="30892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wro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4450" y="288926"/>
            <a:ext cx="3089274" cy="308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897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chemeClr val="bg2">
                    <a:lumMod val="75000"/>
                  </a:schemeClr>
                </a:solidFill>
              </a:rPr>
              <a:t>Guidelines for drawing proper wireframes</a:t>
            </a:r>
          </a:p>
        </p:txBody>
      </p:sp>
      <p:sp>
        <p:nvSpPr>
          <p:cNvPr id="3" name="Content Placeholder 2"/>
          <p:cNvSpPr>
            <a:spLocks noGrp="1"/>
          </p:cNvSpPr>
          <p:nvPr>
            <p:ph idx="1"/>
          </p:nvPr>
        </p:nvSpPr>
        <p:spPr>
          <a:xfrm>
            <a:off x="1261872" y="1828800"/>
            <a:ext cx="8595360" cy="4686300"/>
          </a:xfrm>
        </p:spPr>
        <p:txBody>
          <a:bodyPr>
            <a:normAutofit fontScale="92500" lnSpcReduction="20000"/>
          </a:bodyPr>
          <a:lstStyle/>
          <a:p>
            <a:r>
              <a:rPr lang="en-US" sz="1900" dirty="0"/>
              <a:t>Keep it simple at the start.  </a:t>
            </a:r>
          </a:p>
          <a:p>
            <a:r>
              <a:rPr lang="en-US" sz="1900" dirty="0"/>
              <a:t>Follow a basic layout, such as left link or right link with a header and the content in the middle. </a:t>
            </a:r>
          </a:p>
          <a:p>
            <a:r>
              <a:rPr lang="en-US" sz="1900" dirty="0"/>
              <a:t>Identify all of the links, if you are using color pencils or pens, pick a link color and stick to it.  Identify your graphic image placeholders and note the sizes near them.  Identify your content and content type.  Remember that you are not putting content here, but content identification.</a:t>
            </a:r>
          </a:p>
          <a:p>
            <a:r>
              <a:rPr lang="en-US" sz="1900" dirty="0"/>
              <a:t>Remember this will be a layout of where the webpage components will be placed. </a:t>
            </a:r>
          </a:p>
          <a:p>
            <a:r>
              <a:rPr lang="en-US" sz="1900" dirty="0"/>
              <a:t>It is not a design pre-view. </a:t>
            </a:r>
          </a:p>
          <a:p>
            <a:r>
              <a:rPr lang="en-US" sz="1900" dirty="0"/>
              <a:t>It will be generic or even ugly, but that is OK.  </a:t>
            </a:r>
          </a:p>
          <a:p>
            <a:r>
              <a:rPr lang="en-US" sz="1900" dirty="0"/>
              <a:t>Sketch out the layout to the best of your ability.  </a:t>
            </a:r>
          </a:p>
          <a:p>
            <a:r>
              <a:rPr lang="en-US" sz="1900" dirty="0"/>
              <a:t>The import thing is that this will be the blueprint for your webpage, and website.</a:t>
            </a:r>
          </a:p>
          <a:p>
            <a:endParaRPr lang="en-US" dirty="0"/>
          </a:p>
        </p:txBody>
      </p:sp>
    </p:spTree>
    <p:extLst>
      <p:ext uri="{BB962C8B-B14F-4D97-AF65-F5344CB8AC3E}">
        <p14:creationId xmlns:p14="http://schemas.microsoft.com/office/powerpoint/2010/main" val="1130647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18874" y="677863"/>
            <a:ext cx="4534047" cy="1325562"/>
          </a:xfrm>
        </p:spPr>
        <p:txBody>
          <a:bodyPr>
            <a:normAutofit/>
          </a:bodyPr>
          <a:lstStyle/>
          <a:p>
            <a:r>
              <a:rPr lang="en-US" dirty="0"/>
              <a:t>Roadmap… </a:t>
            </a:r>
          </a:p>
        </p:txBody>
      </p:sp>
      <p:sp>
        <p:nvSpPr>
          <p:cNvPr id="3" name="Content Placeholder 2"/>
          <p:cNvSpPr>
            <a:spLocks noGrp="1"/>
          </p:cNvSpPr>
          <p:nvPr>
            <p:ph idx="1"/>
          </p:nvPr>
        </p:nvSpPr>
        <p:spPr>
          <a:xfrm>
            <a:off x="718874" y="2325158"/>
            <a:ext cx="4534048" cy="3854979"/>
          </a:xfrm>
        </p:spPr>
        <p:txBody>
          <a:bodyPr>
            <a:normAutofit/>
          </a:bodyPr>
          <a:lstStyle/>
          <a:p>
            <a:r>
              <a:rPr lang="en-US"/>
              <a:t>Simple web designing concepts</a:t>
            </a:r>
          </a:p>
          <a:p>
            <a:r>
              <a:rPr lang="en-US"/>
              <a:t>Web development process</a:t>
            </a:r>
          </a:p>
          <a:p>
            <a:r>
              <a:rPr lang="en-US"/>
              <a:t>Introduction to wireframes</a:t>
            </a:r>
          </a:p>
          <a:p>
            <a:r>
              <a:rPr lang="en-US"/>
              <a:t>Drawing Wireframes</a:t>
            </a:r>
          </a:p>
        </p:txBody>
      </p:sp>
      <p:pic>
        <p:nvPicPr>
          <p:cNvPr id="4" name="Picture 3" descr="A road with colorful pins on it&#10;&#10;Description automatically generated">
            <a:extLst>
              <a:ext uri="{FF2B5EF4-FFF2-40B4-BE49-F238E27FC236}">
                <a16:creationId xmlns:a16="http://schemas.microsoft.com/office/drawing/2014/main" id="{B2E1B545-BC59-4967-59F4-D84DE0700CA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33" b="90000" l="10000" r="90000">
                        <a14:foregroundMark x1="26300" y1="9815" x2="34600" y2="2500"/>
                        <a14:foregroundMark x1="34600" y1="2500" x2="43700" y2="4444"/>
                        <a14:foregroundMark x1="43700" y1="4444" x2="52500" y2="833"/>
                        <a14:foregroundMark x1="52500" y1="833" x2="53000" y2="833"/>
                      </a14:backgroundRemoval>
                    </a14:imgEffect>
                  </a14:imgLayer>
                </a14:imgProps>
              </a:ext>
            </a:extLst>
          </a:blip>
          <a:stretch>
            <a:fillRect/>
          </a:stretch>
        </p:blipFill>
        <p:spPr>
          <a:xfrm>
            <a:off x="5021180" y="0"/>
            <a:ext cx="5776924" cy="7571874"/>
          </a:xfrm>
          <a:prstGeom prst="rect">
            <a:avLst/>
          </a:prstGeom>
        </p:spPr>
      </p:pic>
    </p:spTree>
    <p:extLst>
      <p:ext uri="{BB962C8B-B14F-4D97-AF65-F5344CB8AC3E}">
        <p14:creationId xmlns:p14="http://schemas.microsoft.com/office/powerpoint/2010/main" val="1361566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Wireframes</a:t>
            </a:r>
            <a:endParaRPr lang="en-US" dirty="0"/>
          </a:p>
        </p:txBody>
      </p:sp>
      <p:sp>
        <p:nvSpPr>
          <p:cNvPr id="3" name="Content Placeholder 2"/>
          <p:cNvSpPr>
            <a:spLocks noGrp="1"/>
          </p:cNvSpPr>
          <p:nvPr>
            <p:ph idx="1"/>
          </p:nvPr>
        </p:nvSpPr>
        <p:spPr>
          <a:xfrm>
            <a:off x="1261872" y="2114550"/>
            <a:ext cx="8595360" cy="4351337"/>
          </a:xfrm>
        </p:spPr>
        <p:txBody>
          <a:bodyPr/>
          <a:lstStyle/>
          <a:p>
            <a:r>
              <a:rPr lang="en-US" sz="2400" dirty="0"/>
              <a:t>Sketchy</a:t>
            </a:r>
          </a:p>
          <a:p>
            <a:pPr lvl="1"/>
            <a:r>
              <a:rPr lang="en-US" sz="2000" dirty="0"/>
              <a:t>Pen and Paper, Free style</a:t>
            </a:r>
          </a:p>
          <a:p>
            <a:r>
              <a:rPr lang="en-US" sz="2400" dirty="0"/>
              <a:t>Digital</a:t>
            </a:r>
          </a:p>
          <a:p>
            <a:pPr lvl="1"/>
            <a:r>
              <a:rPr lang="en-US" sz="2000" dirty="0"/>
              <a:t>Software such as illustrator Invision, or Balsamiq </a:t>
            </a:r>
          </a:p>
          <a:p>
            <a:pPr lvl="1"/>
            <a:r>
              <a:rPr lang="en-US" sz="2000" dirty="0"/>
              <a:t>Free and open source software (A lot – just google</a:t>
            </a:r>
            <a:r>
              <a:rPr lang="en-US" dirty="0"/>
              <a:t>) </a:t>
            </a:r>
          </a:p>
        </p:txBody>
      </p:sp>
    </p:spTree>
    <p:extLst>
      <p:ext uri="{BB962C8B-B14F-4D97-AF65-F5344CB8AC3E}">
        <p14:creationId xmlns:p14="http://schemas.microsoft.com/office/powerpoint/2010/main" val="818979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1 - Group</a:t>
            </a:r>
          </a:p>
        </p:txBody>
      </p:sp>
      <p:sp>
        <p:nvSpPr>
          <p:cNvPr id="3" name="Content Placeholder 2"/>
          <p:cNvSpPr>
            <a:spLocks noGrp="1"/>
          </p:cNvSpPr>
          <p:nvPr>
            <p:ph idx="1"/>
          </p:nvPr>
        </p:nvSpPr>
        <p:spPr>
          <a:xfrm>
            <a:off x="914400" y="1962150"/>
            <a:ext cx="9906000" cy="4351337"/>
          </a:xfrm>
        </p:spPr>
        <p:txBody>
          <a:bodyPr>
            <a:normAutofit lnSpcReduction="10000"/>
          </a:bodyPr>
          <a:lstStyle/>
          <a:p>
            <a:r>
              <a:rPr lang="en-US" sz="2400" dirty="0"/>
              <a:t>Get into groups of 3 or 4. Execute the first two phases of the web application development process. (if you need you can use colored pens – Then it becomes a Mockup)</a:t>
            </a:r>
          </a:p>
          <a:p>
            <a:r>
              <a:rPr lang="en-US" sz="2400" dirty="0"/>
              <a:t>Select one of the below given systems and draw 4 wireframes for specific pages. E.g.: homepage, ordering page, payment page or any other pages you like.</a:t>
            </a:r>
          </a:p>
          <a:p>
            <a:endParaRPr lang="en-US" sz="2400" dirty="0"/>
          </a:p>
          <a:p>
            <a:pPr lvl="1"/>
            <a:r>
              <a:rPr lang="en-US" sz="2400" dirty="0">
                <a:solidFill>
                  <a:schemeClr val="accent1"/>
                </a:solidFill>
              </a:rPr>
              <a:t>1. A Food ordering system – (like </a:t>
            </a:r>
            <a:r>
              <a:rPr lang="en-US" sz="2400" dirty="0" err="1">
                <a:solidFill>
                  <a:schemeClr val="accent1"/>
                </a:solidFill>
              </a:rPr>
              <a:t>ubereats</a:t>
            </a:r>
            <a:r>
              <a:rPr lang="en-US" sz="2400" dirty="0">
                <a:solidFill>
                  <a:schemeClr val="accent1"/>
                </a:solidFill>
              </a:rPr>
              <a:t>)</a:t>
            </a:r>
          </a:p>
          <a:p>
            <a:pPr lvl="1"/>
            <a:r>
              <a:rPr lang="en-US" sz="2400" dirty="0">
                <a:solidFill>
                  <a:schemeClr val="accent1"/>
                </a:solidFill>
              </a:rPr>
              <a:t>2. A social media site – (like </a:t>
            </a:r>
            <a:r>
              <a:rPr lang="en-US" sz="2400" dirty="0" err="1">
                <a:solidFill>
                  <a:schemeClr val="accent1"/>
                </a:solidFill>
              </a:rPr>
              <a:t>facebook</a:t>
            </a:r>
            <a:r>
              <a:rPr lang="en-US" sz="2400" dirty="0">
                <a:solidFill>
                  <a:schemeClr val="accent1"/>
                </a:solidFill>
              </a:rPr>
              <a:t>)</a:t>
            </a:r>
          </a:p>
          <a:p>
            <a:pPr lvl="1"/>
            <a:r>
              <a:rPr lang="en-US" sz="2400" dirty="0">
                <a:solidFill>
                  <a:schemeClr val="accent1"/>
                </a:solidFill>
              </a:rPr>
              <a:t>3. An e-commerce site – (like </a:t>
            </a:r>
            <a:r>
              <a:rPr lang="en-US" sz="2400" dirty="0" err="1">
                <a:solidFill>
                  <a:schemeClr val="accent1"/>
                </a:solidFill>
              </a:rPr>
              <a:t>ebay</a:t>
            </a:r>
            <a:r>
              <a:rPr lang="en-US" sz="2400" dirty="0">
                <a:solidFill>
                  <a:schemeClr val="accent1"/>
                </a:solidFill>
              </a:rPr>
              <a:t>)</a:t>
            </a:r>
          </a:p>
          <a:p>
            <a:pPr lvl="1"/>
            <a:r>
              <a:rPr lang="en-US" sz="2400" dirty="0">
                <a:solidFill>
                  <a:schemeClr val="accent1"/>
                </a:solidFill>
              </a:rPr>
              <a:t>4. A gaming site – (like </a:t>
            </a:r>
            <a:r>
              <a:rPr lang="en-US" sz="2400" dirty="0" err="1">
                <a:solidFill>
                  <a:schemeClr val="accent1"/>
                </a:solidFill>
              </a:rPr>
              <a:t>PCgamer</a:t>
            </a:r>
            <a:r>
              <a:rPr lang="en-US" sz="2400" dirty="0">
                <a:solidFill>
                  <a:schemeClr val="accent1"/>
                </a:solidFill>
              </a:rPr>
              <a:t>)</a:t>
            </a:r>
          </a:p>
          <a:p>
            <a:pPr lvl="1"/>
            <a:endParaRPr lang="en-US" sz="2400" dirty="0">
              <a:solidFill>
                <a:schemeClr val="accent1"/>
              </a:solidFill>
            </a:endParaRPr>
          </a:p>
          <a:p>
            <a:endParaRPr lang="en-US" dirty="0"/>
          </a:p>
          <a:p>
            <a:endParaRPr lang="en-US" dirty="0"/>
          </a:p>
        </p:txBody>
      </p:sp>
    </p:spTree>
    <p:extLst>
      <p:ext uri="{BB962C8B-B14F-4D97-AF65-F5344CB8AC3E}">
        <p14:creationId xmlns:p14="http://schemas.microsoft.com/office/powerpoint/2010/main" val="549624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2 - Individual</a:t>
            </a:r>
          </a:p>
        </p:txBody>
      </p:sp>
      <p:sp>
        <p:nvSpPr>
          <p:cNvPr id="3" name="Content Placeholder 2"/>
          <p:cNvSpPr>
            <a:spLocks noGrp="1"/>
          </p:cNvSpPr>
          <p:nvPr>
            <p:ph idx="1"/>
          </p:nvPr>
        </p:nvSpPr>
        <p:spPr>
          <a:xfrm>
            <a:off x="914400" y="1962150"/>
            <a:ext cx="9906000" cy="4351337"/>
          </a:xfrm>
        </p:spPr>
        <p:txBody>
          <a:bodyPr>
            <a:normAutofit/>
          </a:bodyPr>
          <a:lstStyle/>
          <a:p>
            <a:r>
              <a:rPr lang="en-US" sz="2400" dirty="0"/>
              <a:t>Select an online wireframe designing tool using an appropriate search engine.</a:t>
            </a:r>
          </a:p>
          <a:p>
            <a:r>
              <a:rPr lang="en-US" sz="2400" dirty="0"/>
              <a:t>Draw a set of wireframes assuming that you are going to implement a web application to book movie tickets online.</a:t>
            </a:r>
          </a:p>
          <a:p>
            <a:endParaRPr lang="en-US" sz="2400" dirty="0"/>
          </a:p>
          <a:p>
            <a:r>
              <a:rPr lang="en-US" sz="2400" dirty="0"/>
              <a:t>To get an idea you can explore the functions of the following, but have your own design.</a:t>
            </a:r>
          </a:p>
          <a:p>
            <a:r>
              <a:rPr lang="en-US" sz="2400" dirty="0" err="1"/>
              <a:t>Eg</a:t>
            </a:r>
            <a:r>
              <a:rPr lang="en-US" sz="2400" dirty="0"/>
              <a:t>: </a:t>
            </a:r>
            <a:r>
              <a:rPr lang="en-US" sz="2400" dirty="0">
                <a:hlinkClick r:id="rId2"/>
              </a:rPr>
              <a:t>http://tickets.lk/</a:t>
            </a:r>
            <a:r>
              <a:rPr lang="en-US" sz="2400" dirty="0"/>
              <a:t> , </a:t>
            </a:r>
            <a:r>
              <a:rPr lang="en-US" sz="2400" dirty="0">
                <a:hlinkClick r:id="rId3"/>
              </a:rPr>
              <a:t>https://www.taktikbook.lk/theaters</a:t>
            </a:r>
            <a:endParaRPr lang="en-US" sz="2400" dirty="0"/>
          </a:p>
          <a:p>
            <a:endParaRPr lang="en-US" dirty="0"/>
          </a:p>
          <a:p>
            <a:endParaRPr lang="en-US" dirty="0"/>
          </a:p>
        </p:txBody>
      </p:sp>
    </p:spTree>
    <p:extLst>
      <p:ext uri="{BB962C8B-B14F-4D97-AF65-F5344CB8AC3E}">
        <p14:creationId xmlns:p14="http://schemas.microsoft.com/office/powerpoint/2010/main" val="2360398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B63715-6D6C-9679-C02A-5C44F8463F48}"/>
              </a:ext>
            </a:extLst>
          </p:cNvPr>
          <p:cNvPicPr>
            <a:picLocks noChangeAspect="1"/>
          </p:cNvPicPr>
          <p:nvPr/>
        </p:nvPicPr>
        <p:blipFill>
          <a:blip r:embed="rId2"/>
          <a:stretch>
            <a:fillRect/>
          </a:stretch>
        </p:blipFill>
        <p:spPr>
          <a:xfrm>
            <a:off x="3091614" y="900364"/>
            <a:ext cx="5238750" cy="4191000"/>
          </a:xfrm>
          <a:prstGeom prst="rect">
            <a:avLst/>
          </a:prstGeom>
        </p:spPr>
      </p:pic>
    </p:spTree>
    <p:extLst>
      <p:ext uri="{BB962C8B-B14F-4D97-AF65-F5344CB8AC3E}">
        <p14:creationId xmlns:p14="http://schemas.microsoft.com/office/powerpoint/2010/main" val="28208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FD0F-4BB5-446E-9F39-81B79679D2BF}"/>
              </a:ext>
            </a:extLst>
          </p:cNvPr>
          <p:cNvSpPr>
            <a:spLocks noGrp="1"/>
          </p:cNvSpPr>
          <p:nvPr>
            <p:ph type="title"/>
          </p:nvPr>
        </p:nvSpPr>
        <p:spPr/>
        <p:txBody>
          <a:bodyPr/>
          <a:lstStyle/>
          <a:p>
            <a:r>
              <a:rPr lang="en-US" b="1" dirty="0"/>
              <a:t>Next Lecture…… </a:t>
            </a:r>
          </a:p>
        </p:txBody>
      </p:sp>
      <p:sp>
        <p:nvSpPr>
          <p:cNvPr id="3" name="Content Placeholder 2">
            <a:extLst>
              <a:ext uri="{FF2B5EF4-FFF2-40B4-BE49-F238E27FC236}">
                <a16:creationId xmlns:a16="http://schemas.microsoft.com/office/drawing/2014/main" id="{FAE93ECD-E57D-411E-8652-5D95B315B7BB}"/>
              </a:ext>
            </a:extLst>
          </p:cNvPr>
          <p:cNvSpPr>
            <a:spLocks noGrp="1"/>
          </p:cNvSpPr>
          <p:nvPr>
            <p:ph type="body" idx="1"/>
          </p:nvPr>
        </p:nvSpPr>
        <p:spPr/>
        <p:txBody>
          <a:bodyPr/>
          <a:lstStyle/>
          <a:p>
            <a:r>
              <a:rPr lang="en-US" b="1" dirty="0">
                <a:solidFill>
                  <a:srgbClr val="00B050"/>
                </a:solidFill>
              </a:rPr>
              <a:t>HTML designing </a:t>
            </a:r>
          </a:p>
        </p:txBody>
      </p:sp>
    </p:spTree>
    <p:extLst>
      <p:ext uri="{BB962C8B-B14F-4D97-AF65-F5344CB8AC3E}">
        <p14:creationId xmlns:p14="http://schemas.microsoft.com/office/powerpoint/2010/main" val="398277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32" y="-98035"/>
            <a:ext cx="9692640" cy="1325562"/>
          </a:xfrm>
        </p:spPr>
        <p:txBody>
          <a:bodyPr/>
          <a:lstStyle/>
          <a:p>
            <a:r>
              <a:rPr lang="en-US" dirty="0"/>
              <a:t>What is in a Web Page??</a:t>
            </a:r>
          </a:p>
        </p:txBody>
      </p:sp>
      <p:pic>
        <p:nvPicPr>
          <p:cNvPr id="1026" name="Picture 2" descr="Image result for web p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69" y="1691322"/>
            <a:ext cx="4612368" cy="31741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296546" y="4463098"/>
            <a:ext cx="5155387" cy="2301512"/>
          </a:xfrm>
          <a:prstGeom prst="rect">
            <a:avLst/>
          </a:prstGeom>
        </p:spPr>
      </p:pic>
      <p:pic>
        <p:nvPicPr>
          <p:cNvPr id="5" name="Picture 4"/>
          <p:cNvPicPr>
            <a:picLocks noChangeAspect="1"/>
          </p:cNvPicPr>
          <p:nvPr/>
        </p:nvPicPr>
        <p:blipFill>
          <a:blip r:embed="rId4"/>
          <a:stretch>
            <a:fillRect/>
          </a:stretch>
        </p:blipFill>
        <p:spPr>
          <a:xfrm>
            <a:off x="5955385" y="1191838"/>
            <a:ext cx="4993095" cy="4034421"/>
          </a:xfrm>
          <a:prstGeom prst="rect">
            <a:avLst/>
          </a:prstGeom>
        </p:spPr>
      </p:pic>
    </p:spTree>
    <p:extLst>
      <p:ext uri="{BB962C8B-B14F-4D97-AF65-F5344CB8AC3E}">
        <p14:creationId xmlns:p14="http://schemas.microsoft.com/office/powerpoint/2010/main" val="2613851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Things to consider in designing web pages</a:t>
            </a:r>
          </a:p>
        </p:txBody>
      </p:sp>
      <p:sp>
        <p:nvSpPr>
          <p:cNvPr id="3" name="Content Placeholder 2"/>
          <p:cNvSpPr>
            <a:spLocks noGrp="1"/>
          </p:cNvSpPr>
          <p:nvPr>
            <p:ph idx="1"/>
          </p:nvPr>
        </p:nvSpPr>
        <p:spPr/>
        <p:txBody>
          <a:bodyPr>
            <a:normAutofit/>
          </a:bodyPr>
          <a:lstStyle/>
          <a:p>
            <a:r>
              <a:rPr lang="en-US" dirty="0"/>
              <a:t>1. The template</a:t>
            </a:r>
          </a:p>
          <a:p>
            <a:r>
              <a:rPr lang="en-US" dirty="0"/>
              <a:t>2. The Colors</a:t>
            </a:r>
          </a:p>
          <a:p>
            <a:r>
              <a:rPr lang="en-US" dirty="0"/>
              <a:t>3. The fonts</a:t>
            </a:r>
          </a:p>
          <a:p>
            <a:r>
              <a:rPr lang="en-US" dirty="0"/>
              <a:t>4. The layouts</a:t>
            </a:r>
          </a:p>
          <a:p>
            <a:r>
              <a:rPr lang="en-US" dirty="0"/>
              <a:t>5. The Audience</a:t>
            </a:r>
          </a:p>
          <a:p>
            <a:r>
              <a:rPr lang="en-US" dirty="0"/>
              <a:t>6. The purpose</a:t>
            </a:r>
          </a:p>
          <a:p>
            <a:r>
              <a:rPr lang="en-US" dirty="0"/>
              <a:t>7. The content</a:t>
            </a:r>
          </a:p>
          <a:p>
            <a:r>
              <a:rPr lang="en-US" dirty="0"/>
              <a:t>Etc… </a:t>
            </a:r>
          </a:p>
        </p:txBody>
      </p:sp>
      <p:pic>
        <p:nvPicPr>
          <p:cNvPr id="4" name="Picture 3"/>
          <p:cNvPicPr>
            <a:picLocks noChangeAspect="1"/>
          </p:cNvPicPr>
          <p:nvPr/>
        </p:nvPicPr>
        <p:blipFill>
          <a:blip r:embed="rId2"/>
          <a:stretch>
            <a:fillRect/>
          </a:stretch>
        </p:blipFill>
        <p:spPr>
          <a:xfrm>
            <a:off x="5270500" y="1825625"/>
            <a:ext cx="5295900" cy="4075361"/>
          </a:xfrm>
          <a:prstGeom prst="rect">
            <a:avLst/>
          </a:prstGeom>
        </p:spPr>
      </p:pic>
    </p:spTree>
    <p:extLst>
      <p:ext uri="{BB962C8B-B14F-4D97-AF65-F5344CB8AC3E}">
        <p14:creationId xmlns:p14="http://schemas.microsoft.com/office/powerpoint/2010/main" val="663762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163" y="95250"/>
            <a:ext cx="9692640" cy="1027697"/>
          </a:xfrm>
        </p:spPr>
        <p:txBody>
          <a:bodyPr/>
          <a:lstStyle/>
          <a:p>
            <a:r>
              <a:rPr lang="en-US" b="1" dirty="0"/>
              <a:t>Design Principles 1- </a:t>
            </a:r>
            <a:r>
              <a:rPr lang="en-US" b="1" dirty="0">
                <a:solidFill>
                  <a:schemeClr val="bg2">
                    <a:lumMod val="50000"/>
                  </a:schemeClr>
                </a:solidFill>
              </a:rPr>
              <a:t>Simplicity</a:t>
            </a:r>
          </a:p>
        </p:txBody>
      </p:sp>
      <p:sp>
        <p:nvSpPr>
          <p:cNvPr id="3" name="Content Placeholder 2"/>
          <p:cNvSpPr>
            <a:spLocks noGrp="1"/>
          </p:cNvSpPr>
          <p:nvPr>
            <p:ph idx="1"/>
          </p:nvPr>
        </p:nvSpPr>
        <p:spPr>
          <a:xfrm>
            <a:off x="838200" y="1825625"/>
            <a:ext cx="6516189" cy="4351338"/>
          </a:xfrm>
        </p:spPr>
        <p:txBody>
          <a:bodyPr>
            <a:normAutofit/>
          </a:bodyPr>
          <a:lstStyle/>
          <a:p>
            <a:r>
              <a:rPr lang="en-US" sz="2400" dirty="0"/>
              <a:t>Keep the site as simple as possible</a:t>
            </a:r>
          </a:p>
          <a:p>
            <a:r>
              <a:rPr lang="en-US" sz="2400" dirty="0"/>
              <a:t>Avoid complex structures</a:t>
            </a:r>
          </a:p>
          <a:p>
            <a:pPr lvl="1" fontAlgn="base"/>
            <a:r>
              <a:rPr lang="en-US" sz="2000" b="1" dirty="0"/>
              <a:t>Colors. </a:t>
            </a:r>
            <a:r>
              <a:rPr lang="en-US" sz="2000" dirty="0"/>
              <a:t>Don't use too many -  use a maximum of five (plus or minus two) different colors in your website's design.</a:t>
            </a:r>
          </a:p>
          <a:p>
            <a:pPr lvl="1" fontAlgn="base"/>
            <a:r>
              <a:rPr lang="en-US" sz="2000" b="1" dirty="0"/>
              <a:t>Typefaces.</a:t>
            </a:r>
            <a:r>
              <a:rPr lang="en-US" sz="2000" dirty="0"/>
              <a:t>  A common recommendation is to use a maximum of three different typefaces in a maximum of three different sizes.</a:t>
            </a:r>
          </a:p>
          <a:p>
            <a:pPr lvl="1" fontAlgn="base"/>
            <a:r>
              <a:rPr lang="en-US" sz="2000" b="1" dirty="0"/>
              <a:t>Graphics.</a:t>
            </a:r>
            <a:r>
              <a:rPr lang="en-US" sz="2000" dirty="0"/>
              <a:t> Only use them if they'll help a user complete a task or perform a specific function (don't just add graphics willy-nilly).</a:t>
            </a:r>
          </a:p>
          <a:p>
            <a:endParaRPr lang="en-US" dirty="0"/>
          </a:p>
        </p:txBody>
      </p:sp>
      <p:pic>
        <p:nvPicPr>
          <p:cNvPr id="3074" name="Picture 2" descr="Image result for simple web desig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7046" y="1420812"/>
            <a:ext cx="3228707" cy="25452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782193" y="4001294"/>
            <a:ext cx="3390460" cy="2841822"/>
          </a:xfrm>
          <a:prstGeom prst="rect">
            <a:avLst/>
          </a:prstGeom>
        </p:spPr>
      </p:pic>
    </p:spTree>
    <p:extLst>
      <p:ext uri="{BB962C8B-B14F-4D97-AF65-F5344CB8AC3E}">
        <p14:creationId xmlns:p14="http://schemas.microsoft.com/office/powerpoint/2010/main" val="1494384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806" y="143056"/>
            <a:ext cx="10515600" cy="1095925"/>
          </a:xfrm>
        </p:spPr>
        <p:txBody>
          <a:bodyPr/>
          <a:lstStyle/>
          <a:p>
            <a:r>
              <a:rPr lang="en-US" b="1" dirty="0"/>
              <a:t>Design Principles 2- </a:t>
            </a:r>
            <a:r>
              <a:rPr lang="en-US" b="1" dirty="0">
                <a:solidFill>
                  <a:schemeClr val="bg2">
                    <a:lumMod val="75000"/>
                  </a:schemeClr>
                </a:solidFill>
              </a:rPr>
              <a:t>Navigability</a:t>
            </a:r>
          </a:p>
        </p:txBody>
      </p:sp>
      <p:sp>
        <p:nvSpPr>
          <p:cNvPr id="3" name="Content Placeholder 2"/>
          <p:cNvSpPr>
            <a:spLocks noGrp="1"/>
          </p:cNvSpPr>
          <p:nvPr>
            <p:ph idx="1"/>
          </p:nvPr>
        </p:nvSpPr>
        <p:spPr>
          <a:xfrm>
            <a:off x="838201" y="1825625"/>
            <a:ext cx="5951764" cy="4351338"/>
          </a:xfrm>
        </p:spPr>
        <p:txBody>
          <a:bodyPr>
            <a:normAutofit/>
          </a:bodyPr>
          <a:lstStyle/>
          <a:p>
            <a:r>
              <a:rPr lang="en-US" sz="2400" dirty="0"/>
              <a:t>Having intuitive navigation on the site is crucial for ensuring visitors can find what they're looking for. Ideally, a visitor should be able to arrive on your site and not have to think extensively about where they should click next.</a:t>
            </a:r>
          </a:p>
          <a:p>
            <a:r>
              <a:rPr lang="en-US" sz="2400" dirty="0"/>
              <a:t>Keep a simple primary navigation. </a:t>
            </a:r>
          </a:p>
          <a:p>
            <a:pPr fontAlgn="base"/>
            <a:r>
              <a:rPr lang="en-US" sz="2400" dirty="0"/>
              <a:t>Include a search box.</a:t>
            </a:r>
          </a:p>
          <a:p>
            <a:pPr fontAlgn="base"/>
            <a:r>
              <a:rPr lang="en-US" sz="2400" dirty="0"/>
              <a:t>Don't offer too many navigation options on a page.</a:t>
            </a:r>
          </a:p>
          <a:p>
            <a:endParaRPr lang="en-US" dirty="0"/>
          </a:p>
        </p:txBody>
      </p:sp>
      <p:pic>
        <p:nvPicPr>
          <p:cNvPr id="5" name="Picture 4"/>
          <p:cNvPicPr>
            <a:picLocks noChangeAspect="1"/>
          </p:cNvPicPr>
          <p:nvPr/>
        </p:nvPicPr>
        <p:blipFill>
          <a:blip r:embed="rId2"/>
          <a:stretch>
            <a:fillRect/>
          </a:stretch>
        </p:blipFill>
        <p:spPr>
          <a:xfrm>
            <a:off x="6977922" y="1454364"/>
            <a:ext cx="4244884" cy="2546930"/>
          </a:xfrm>
          <a:prstGeom prst="rect">
            <a:avLst/>
          </a:prstGeom>
        </p:spPr>
      </p:pic>
      <p:pic>
        <p:nvPicPr>
          <p:cNvPr id="6" name="Picture 5"/>
          <p:cNvPicPr>
            <a:picLocks noChangeAspect="1"/>
          </p:cNvPicPr>
          <p:nvPr/>
        </p:nvPicPr>
        <p:blipFill>
          <a:blip r:embed="rId3"/>
          <a:stretch>
            <a:fillRect/>
          </a:stretch>
        </p:blipFill>
        <p:spPr>
          <a:xfrm>
            <a:off x="6977922" y="4216677"/>
            <a:ext cx="4244884" cy="2470083"/>
          </a:xfrm>
          <a:prstGeom prst="rect">
            <a:avLst/>
          </a:prstGeom>
        </p:spPr>
      </p:pic>
    </p:spTree>
    <p:extLst>
      <p:ext uri="{BB962C8B-B14F-4D97-AF65-F5344CB8AC3E}">
        <p14:creationId xmlns:p14="http://schemas.microsoft.com/office/powerpoint/2010/main" val="3970688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789272"/>
          </a:xfrm>
        </p:spPr>
        <p:txBody>
          <a:bodyPr/>
          <a:lstStyle/>
          <a:p>
            <a:r>
              <a:rPr lang="en-US" b="1" dirty="0"/>
              <a:t>Design Principles 3 - </a:t>
            </a:r>
            <a:r>
              <a:rPr lang="en-US" b="1" dirty="0">
                <a:solidFill>
                  <a:schemeClr val="bg2">
                    <a:lumMod val="75000"/>
                  </a:schemeClr>
                </a:solidFill>
              </a:rPr>
              <a:t>Consistency</a:t>
            </a:r>
          </a:p>
        </p:txBody>
      </p:sp>
      <p:sp>
        <p:nvSpPr>
          <p:cNvPr id="3" name="Content Placeholder 2"/>
          <p:cNvSpPr>
            <a:spLocks noGrp="1"/>
          </p:cNvSpPr>
          <p:nvPr>
            <p:ph idx="1"/>
          </p:nvPr>
        </p:nvSpPr>
        <p:spPr/>
        <p:txBody>
          <a:bodyPr>
            <a:normAutofit/>
          </a:bodyPr>
          <a:lstStyle/>
          <a:p>
            <a:r>
              <a:rPr lang="en-US" sz="2400" dirty="0"/>
              <a:t>Keep the same look and feel throughout the web site</a:t>
            </a:r>
          </a:p>
        </p:txBody>
      </p:sp>
      <p:pic>
        <p:nvPicPr>
          <p:cNvPr id="4" name="Picture 3"/>
          <p:cNvPicPr>
            <a:picLocks noChangeAspect="1"/>
          </p:cNvPicPr>
          <p:nvPr/>
        </p:nvPicPr>
        <p:blipFill>
          <a:blip r:embed="rId2"/>
          <a:stretch>
            <a:fillRect/>
          </a:stretch>
        </p:blipFill>
        <p:spPr>
          <a:xfrm>
            <a:off x="514214" y="2821578"/>
            <a:ext cx="6156602" cy="3075894"/>
          </a:xfrm>
          <a:prstGeom prst="rect">
            <a:avLst/>
          </a:prstGeom>
        </p:spPr>
      </p:pic>
      <p:pic>
        <p:nvPicPr>
          <p:cNvPr id="5" name="Picture 4"/>
          <p:cNvPicPr>
            <a:picLocks noChangeAspect="1"/>
          </p:cNvPicPr>
          <p:nvPr/>
        </p:nvPicPr>
        <p:blipFill>
          <a:blip r:embed="rId3"/>
          <a:stretch>
            <a:fillRect/>
          </a:stretch>
        </p:blipFill>
        <p:spPr>
          <a:xfrm>
            <a:off x="5503545" y="3894325"/>
            <a:ext cx="5743575" cy="2653898"/>
          </a:xfrm>
          <a:prstGeom prst="rect">
            <a:avLst/>
          </a:prstGeom>
        </p:spPr>
      </p:pic>
    </p:spTree>
    <p:extLst>
      <p:ext uri="{BB962C8B-B14F-4D97-AF65-F5344CB8AC3E}">
        <p14:creationId xmlns:p14="http://schemas.microsoft.com/office/powerpoint/2010/main" val="47244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949693"/>
          </a:xfrm>
        </p:spPr>
        <p:txBody>
          <a:bodyPr>
            <a:normAutofit fontScale="90000"/>
          </a:bodyPr>
          <a:lstStyle/>
          <a:p>
            <a:r>
              <a:rPr lang="en-US" b="1" dirty="0"/>
              <a:t>Design Principles 4 - </a:t>
            </a:r>
            <a:r>
              <a:rPr lang="en-US" b="1" dirty="0">
                <a:solidFill>
                  <a:schemeClr val="bg2">
                    <a:lumMod val="75000"/>
                  </a:schemeClr>
                </a:solidFill>
              </a:rPr>
              <a:t>Accessibility</a:t>
            </a:r>
          </a:p>
        </p:txBody>
      </p:sp>
      <p:sp>
        <p:nvSpPr>
          <p:cNvPr id="3" name="Content Placeholder 2"/>
          <p:cNvSpPr>
            <a:spLocks noGrp="1"/>
          </p:cNvSpPr>
          <p:nvPr>
            <p:ph idx="1"/>
          </p:nvPr>
        </p:nvSpPr>
        <p:spPr>
          <a:xfrm>
            <a:off x="453934" y="1716505"/>
            <a:ext cx="5946866" cy="4797371"/>
          </a:xfrm>
        </p:spPr>
        <p:txBody>
          <a:bodyPr>
            <a:normAutofit/>
          </a:bodyPr>
          <a:lstStyle/>
          <a:p>
            <a:pPr fontAlgn="base"/>
            <a:r>
              <a:rPr lang="en-US" sz="2400" dirty="0"/>
              <a:t>In order to provide a truly great user experience, the site needs to be compatible with the different devices (and operating systems and browsers) that your visitors are using.</a:t>
            </a:r>
          </a:p>
          <a:p>
            <a:pPr marL="0" indent="0" fontAlgn="base">
              <a:buNone/>
            </a:pPr>
            <a:endParaRPr lang="en-US" sz="2400" dirty="0"/>
          </a:p>
          <a:p>
            <a:pPr fontAlgn="base"/>
            <a:r>
              <a:rPr lang="en-US" sz="2400" dirty="0"/>
              <a:t>At a high-level, this means responsive design. With a responsive site, content is automatically resized and reshuffled to fit the dimensions of whichever device a visitor happens to be using.</a:t>
            </a:r>
          </a:p>
        </p:txBody>
      </p:sp>
      <p:pic>
        <p:nvPicPr>
          <p:cNvPr id="1026" name="Picture 2" descr="Image result for responsive web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245" y="1889068"/>
            <a:ext cx="5499755" cy="307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798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Design Principles 5 – </a:t>
            </a:r>
            <a:r>
              <a:rPr lang="en-US" b="1" dirty="0">
                <a:solidFill>
                  <a:schemeClr val="bg2">
                    <a:lumMod val="75000"/>
                  </a:schemeClr>
                </a:solidFill>
              </a:rPr>
              <a:t>Conventionality and Standards</a:t>
            </a:r>
          </a:p>
        </p:txBody>
      </p:sp>
      <p:sp>
        <p:nvSpPr>
          <p:cNvPr id="3" name="Content Placeholder 2"/>
          <p:cNvSpPr>
            <a:spLocks noGrp="1"/>
          </p:cNvSpPr>
          <p:nvPr>
            <p:ph idx="1"/>
          </p:nvPr>
        </p:nvSpPr>
        <p:spPr>
          <a:xfrm>
            <a:off x="263435" y="1838688"/>
            <a:ext cx="6213566" cy="4828812"/>
          </a:xfrm>
        </p:spPr>
        <p:txBody>
          <a:bodyPr>
            <a:normAutofit fontScale="92500"/>
          </a:bodyPr>
          <a:lstStyle/>
          <a:p>
            <a:pPr fontAlgn="base"/>
            <a:r>
              <a:rPr lang="en-US" sz="2600" dirty="0"/>
              <a:t>There are certain web design good practices that has been agreed upon by the web designers over the years such as:</a:t>
            </a:r>
          </a:p>
          <a:p>
            <a:pPr lvl="1" fontAlgn="base"/>
            <a:r>
              <a:rPr lang="en-US" sz="2600" dirty="0"/>
              <a:t>Having the main navigation be at the top (or left side) of a page</a:t>
            </a:r>
          </a:p>
          <a:p>
            <a:pPr lvl="1" fontAlgn="base"/>
            <a:r>
              <a:rPr lang="en-US" sz="2600" dirty="0"/>
              <a:t>Having a logo at the top left (or center) of a page</a:t>
            </a:r>
          </a:p>
          <a:p>
            <a:pPr lvl="1" fontAlgn="base"/>
            <a:r>
              <a:rPr lang="en-US" sz="2600" dirty="0"/>
              <a:t>Having that logo be clickable so it always brings a visitor back to the homepage</a:t>
            </a:r>
          </a:p>
          <a:p>
            <a:pPr lvl="1" fontAlgn="base"/>
            <a:r>
              <a:rPr lang="en-US" sz="2600" dirty="0"/>
              <a:t>Having links change color/appearance when you hover over them</a:t>
            </a:r>
          </a:p>
          <a:p>
            <a:pPr lvl="1" fontAlgn="base"/>
            <a:endParaRPr lang="en-US" sz="2800" dirty="0"/>
          </a:p>
        </p:txBody>
      </p:sp>
      <p:pic>
        <p:nvPicPr>
          <p:cNvPr id="2050" name="Picture 2" descr="Image result for responsive web design conven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1" y="1838689"/>
            <a:ext cx="5715000" cy="501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983392"/>
      </p:ext>
    </p:extLst>
  </p:cSld>
  <p:clrMapOvr>
    <a:masterClrMapping/>
  </p:clrMapOvr>
</p:sld>
</file>

<file path=ppt/theme/theme1.xml><?xml version="1.0" encoding="utf-8"?>
<a:theme xmlns:a="http://schemas.openxmlformats.org/drawingml/2006/main" name="View">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373</TotalTime>
  <Words>1234</Words>
  <Application>Microsoft Office PowerPoint</Application>
  <PresentationFormat>Widescreen</PresentationFormat>
  <Paragraphs>128</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Schoolbook</vt:lpstr>
      <vt:lpstr>Wingdings 2</vt:lpstr>
      <vt:lpstr>View</vt:lpstr>
      <vt:lpstr>Web Designing Using Wireframes</vt:lpstr>
      <vt:lpstr>Roadmap… </vt:lpstr>
      <vt:lpstr>What is in a Web Page??</vt:lpstr>
      <vt:lpstr>Things to consider in designing web pages</vt:lpstr>
      <vt:lpstr>Design Principles 1- Simplicity</vt:lpstr>
      <vt:lpstr>Design Principles 2- Navigability</vt:lpstr>
      <vt:lpstr>Design Principles 3 - Consistency</vt:lpstr>
      <vt:lpstr>Design Principles 4 - Accessibility</vt:lpstr>
      <vt:lpstr>Design Principles 5 – Conventionality and Standards</vt:lpstr>
      <vt:lpstr>The Web Development Process</vt:lpstr>
      <vt:lpstr>Web development process</vt:lpstr>
      <vt:lpstr>Web development process</vt:lpstr>
      <vt:lpstr>Phase 2 - Designing</vt:lpstr>
      <vt:lpstr>PowerPoint Presentation</vt:lpstr>
      <vt:lpstr>Actual Web Pages Vs. Wireframe</vt:lpstr>
      <vt:lpstr>Wireframe – Definition</vt:lpstr>
      <vt:lpstr>Things to include</vt:lpstr>
      <vt:lpstr>Things not to include</vt:lpstr>
      <vt:lpstr>Guidelines for drawing proper wireframes</vt:lpstr>
      <vt:lpstr>Types of Wireframes</vt:lpstr>
      <vt:lpstr>Activity 1 - Group</vt:lpstr>
      <vt:lpstr>Activity 2 - Individual</vt:lpstr>
      <vt:lpstr>PowerPoint Presentation</vt:lpstr>
      <vt:lpstr>Next Lecture……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Designing Principles</dc:title>
  <dc:creator>Umanga Pilapitiya</dc:creator>
  <cp:lastModifiedBy>Yovini Dharmapala</cp:lastModifiedBy>
  <cp:revision>30</cp:revision>
  <dcterms:created xsi:type="dcterms:W3CDTF">2019-11-05T03:28:06Z</dcterms:created>
  <dcterms:modified xsi:type="dcterms:W3CDTF">2023-10-28T05:08:24Z</dcterms:modified>
</cp:coreProperties>
</file>